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63" r:id="rId9"/>
    <p:sldId id="264" r:id="rId10"/>
    <p:sldId id="265" r:id="rId11"/>
    <p:sldId id="266" r:id="rId12"/>
    <p:sldId id="274" r:id="rId13"/>
    <p:sldId id="267" r:id="rId14"/>
    <p:sldId id="275" r:id="rId15"/>
    <p:sldId id="276" r:id="rId16"/>
    <p:sldId id="277" r:id="rId17"/>
    <p:sldId id="278" r:id="rId18"/>
    <p:sldId id="287" r:id="rId19"/>
    <p:sldId id="288" r:id="rId20"/>
    <p:sldId id="289" r:id="rId21"/>
    <p:sldId id="290" r:id="rId22"/>
    <p:sldId id="279" r:id="rId23"/>
    <p:sldId id="280" r:id="rId24"/>
    <p:sldId id="281" r:id="rId25"/>
    <p:sldId id="282" r:id="rId26"/>
    <p:sldId id="270" r:id="rId27"/>
    <p:sldId id="271" r:id="rId28"/>
    <p:sldId id="283" r:id="rId29"/>
    <p:sldId id="272" r:id="rId30"/>
    <p:sldId id="284" r:id="rId31"/>
    <p:sldId id="286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515151"/>
        </a:solidFill>
        <a:effectLst/>
        <a:uFillTx/>
        <a:latin typeface="Cochin"/>
        <a:ea typeface="Cochin"/>
        <a:cs typeface="Cochin"/>
        <a:sym typeface="Cochi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D2D9E6"/>
          </a:solidFill>
        </a:fill>
      </a:tcStyle>
    </a:wholeTbl>
    <a:band2H>
      <a:tcTxStyle/>
      <a:tcStyle>
        <a:tcBdr/>
        <a:fill>
          <a:solidFill>
            <a:srgbClr val="EAEDF3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381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381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F4E5CD"/>
          </a:solidFill>
        </a:fill>
      </a:tcStyle>
    </a:wholeTbl>
    <a:band2H>
      <a:tcTxStyle/>
      <a:tcStyle>
        <a:tcBdr/>
        <a:fill>
          <a:solidFill>
            <a:srgbClr val="FAF2E8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381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381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D9D2DB"/>
          </a:solidFill>
        </a:fill>
      </a:tcStyle>
    </a:wholeTbl>
    <a:band2H>
      <a:tcTxStyle/>
      <a:tcStyle>
        <a:tcBdr/>
        <a:fill>
          <a:solidFill>
            <a:srgbClr val="EDEAEE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381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381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002951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15151"/>
              </a:solidFill>
              <a:prstDash val="solid"/>
              <a:round/>
            </a:ln>
          </a:top>
          <a:bottom>
            <a:ln w="254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951"/>
          </a:solidFill>
        </a:fill>
      </a:tcStyle>
    </a:lastRow>
    <a:fir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15151"/>
              </a:solidFill>
              <a:prstDash val="solid"/>
              <a:round/>
            </a:ln>
          </a:top>
          <a:bottom>
            <a:ln w="254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515151"/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38100" cap="flat">
              <a:solidFill>
                <a:srgbClr val="002951"/>
              </a:solidFill>
              <a:prstDash val="solid"/>
              <a:round/>
            </a:ln>
          </a:top>
          <a:bottom>
            <a:ln w="127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515151"/>
          </a:solidFill>
        </a:fill>
      </a:tcStyle>
    </a:lastRow>
    <a:firstRow>
      <a:tcTxStyle b="on" i="off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round/>
            </a:ln>
          </a:left>
          <a:right>
            <a:ln w="12700" cap="flat">
              <a:solidFill>
                <a:srgbClr val="002951"/>
              </a:solidFill>
              <a:prstDash val="solid"/>
              <a:round/>
            </a:ln>
          </a:right>
          <a:top>
            <a:ln w="12700" cap="flat">
              <a:solidFill>
                <a:srgbClr val="002951"/>
              </a:solidFill>
              <a:prstDash val="solid"/>
              <a:round/>
            </a:ln>
          </a:top>
          <a:bottom>
            <a:ln w="38100" cap="flat">
              <a:solidFill>
                <a:srgbClr val="002951"/>
              </a:solidFill>
              <a:prstDash val="solid"/>
              <a:round/>
            </a:ln>
          </a:bottom>
          <a:insideH>
            <a:ln w="12700" cap="flat">
              <a:solidFill>
                <a:srgbClr val="002951"/>
              </a:solidFill>
              <a:prstDash val="solid"/>
              <a:round/>
            </a:ln>
          </a:insideH>
          <a:insideV>
            <a:ln w="12700" cap="flat">
              <a:solidFill>
                <a:srgbClr val="002951"/>
              </a:solidFill>
              <a:prstDash val="solid"/>
              <a:round/>
            </a:ln>
          </a:insideV>
        </a:tcBdr>
        <a:fill>
          <a:solidFill>
            <a:srgbClr val="51515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515151"/>
              </a:solidFill>
              <a:prstDash val="solid"/>
              <a:round/>
            </a:ln>
          </a:left>
          <a:right>
            <a:ln w="12700" cap="flat">
              <a:solidFill>
                <a:srgbClr val="515151"/>
              </a:solidFill>
              <a:prstDash val="solid"/>
              <a:round/>
            </a:ln>
          </a:right>
          <a:top>
            <a:ln w="12700" cap="flat">
              <a:solidFill>
                <a:srgbClr val="515151"/>
              </a:solidFill>
              <a:prstDash val="solid"/>
              <a:round/>
            </a:ln>
          </a:top>
          <a:bottom>
            <a:ln w="127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solidFill>
                <a:srgbClr val="515151"/>
              </a:solidFill>
              <a:prstDash val="solid"/>
              <a:round/>
            </a:ln>
          </a:insideH>
          <a:insideV>
            <a:ln w="12700" cap="flat">
              <a:solidFill>
                <a:srgbClr val="515151"/>
              </a:solidFill>
              <a:prstDash val="solid"/>
              <a:round/>
            </a:ln>
          </a:insideV>
        </a:tcBdr>
        <a:fill>
          <a:solidFill>
            <a:srgbClr val="51515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515151"/>
              </a:solidFill>
              <a:prstDash val="solid"/>
              <a:round/>
            </a:ln>
          </a:left>
          <a:right>
            <a:ln w="12700" cap="flat">
              <a:solidFill>
                <a:srgbClr val="515151"/>
              </a:solidFill>
              <a:prstDash val="solid"/>
              <a:round/>
            </a:ln>
          </a:right>
          <a:top>
            <a:ln w="12700" cap="flat">
              <a:solidFill>
                <a:srgbClr val="515151"/>
              </a:solidFill>
              <a:prstDash val="solid"/>
              <a:round/>
            </a:ln>
          </a:top>
          <a:bottom>
            <a:ln w="127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solidFill>
                <a:srgbClr val="515151"/>
              </a:solidFill>
              <a:prstDash val="solid"/>
              <a:round/>
            </a:ln>
          </a:insideH>
          <a:insideV>
            <a:ln w="12700" cap="flat">
              <a:solidFill>
                <a:srgbClr val="515151"/>
              </a:solidFill>
              <a:prstDash val="solid"/>
              <a:round/>
            </a:ln>
          </a:insideV>
        </a:tcBdr>
        <a:fill>
          <a:solidFill>
            <a:srgbClr val="515151">
              <a:alpha val="20000"/>
            </a:srgbClr>
          </a:solidFill>
        </a:fill>
      </a:tcStyle>
    </a:firstCol>
    <a:lastRow>
      <a:tcTxStyle b="on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515151"/>
              </a:solidFill>
              <a:prstDash val="solid"/>
              <a:round/>
            </a:ln>
          </a:left>
          <a:right>
            <a:ln w="12700" cap="flat">
              <a:solidFill>
                <a:srgbClr val="515151"/>
              </a:solidFill>
              <a:prstDash val="solid"/>
              <a:round/>
            </a:ln>
          </a:right>
          <a:top>
            <a:ln w="50800" cap="flat">
              <a:solidFill>
                <a:srgbClr val="515151"/>
              </a:solidFill>
              <a:prstDash val="solid"/>
              <a:round/>
            </a:ln>
          </a:top>
          <a:bottom>
            <a:ln w="127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solidFill>
                <a:srgbClr val="515151"/>
              </a:solidFill>
              <a:prstDash val="solid"/>
              <a:round/>
            </a:ln>
          </a:insideH>
          <a:insideV>
            <a:ln w="12700" cap="flat">
              <a:solidFill>
                <a:srgbClr val="51515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515151"/>
              </a:solidFill>
              <a:prstDash val="solid"/>
              <a:round/>
            </a:ln>
          </a:left>
          <a:right>
            <a:ln w="12700" cap="flat">
              <a:solidFill>
                <a:srgbClr val="515151"/>
              </a:solidFill>
              <a:prstDash val="solid"/>
              <a:round/>
            </a:ln>
          </a:right>
          <a:top>
            <a:ln w="12700" cap="flat">
              <a:solidFill>
                <a:srgbClr val="515151"/>
              </a:solidFill>
              <a:prstDash val="solid"/>
              <a:round/>
            </a:ln>
          </a:top>
          <a:bottom>
            <a:ln w="25400" cap="flat">
              <a:solidFill>
                <a:srgbClr val="515151"/>
              </a:solidFill>
              <a:prstDash val="solid"/>
              <a:round/>
            </a:ln>
          </a:bottom>
          <a:insideH>
            <a:ln w="12700" cap="flat">
              <a:solidFill>
                <a:srgbClr val="515151"/>
              </a:solidFill>
              <a:prstDash val="solid"/>
              <a:round/>
            </a:ln>
          </a:insideH>
          <a:insideV>
            <a:ln w="12700" cap="flat">
              <a:solidFill>
                <a:srgbClr val="51515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74" d="100"/>
          <a:sy n="74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87400" y="2057400"/>
            <a:ext cx="11430000" cy="3175000"/>
          </a:xfrm>
          <a:prstGeom prst="rect">
            <a:avLst/>
          </a:prstGeom>
        </p:spPr>
        <p:txBody>
          <a:bodyPr anchor="b"/>
          <a:lstStyle>
            <a:lvl1pPr>
              <a:defRPr sz="10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87400" y="5334000"/>
            <a:ext cx="11430000" cy="1524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spcBef>
                <a:spcPts val="0"/>
              </a:spcBef>
              <a:buClrTx/>
              <a:buSzTx/>
              <a:buNone/>
              <a:tabLst>
                <a:tab pos="914400" algn="l"/>
              </a:tabLst>
              <a:defRPr sz="3000" i="1"/>
            </a:lvl1pPr>
            <a:lvl2pPr marL="755650" indent="-323850" algn="ctr" defTabSz="914400">
              <a:spcBef>
                <a:spcPts val="0"/>
              </a:spcBef>
              <a:buClrTx/>
              <a:tabLst>
                <a:tab pos="914400" algn="l"/>
              </a:tabLst>
              <a:defRPr sz="3000" i="1"/>
            </a:lvl2pPr>
            <a:lvl3pPr marL="1187450" indent="-323850" algn="ctr" defTabSz="914400">
              <a:spcBef>
                <a:spcPts val="0"/>
              </a:spcBef>
              <a:buClrTx/>
              <a:tabLst>
                <a:tab pos="914400" algn="l"/>
              </a:tabLst>
              <a:defRPr sz="3000" i="1"/>
            </a:lvl3pPr>
            <a:lvl4pPr marL="1619250" indent="-323850" algn="ctr" defTabSz="914400">
              <a:spcBef>
                <a:spcPts val="0"/>
              </a:spcBef>
              <a:buClrTx/>
              <a:tabLst>
                <a:tab pos="914400" algn="l"/>
              </a:tabLst>
              <a:defRPr sz="3000" i="1"/>
            </a:lvl4pPr>
            <a:lvl5pPr marL="2051050" indent="-323850" algn="ctr" defTabSz="914400">
              <a:spcBef>
                <a:spcPts val="0"/>
              </a:spcBef>
              <a:buClrTx/>
              <a:tabLst>
                <a:tab pos="914400" algn="l"/>
              </a:tabLst>
              <a:defRPr sz="30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 defTabSz="914400">
              <a:spcBef>
                <a:spcPts val="2400"/>
              </a:spcBef>
              <a:buClrTx/>
              <a:buSzTx/>
              <a:buNone/>
              <a:tabLst>
                <a:tab pos="914400" algn="l"/>
              </a:tabLst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2593163" y="762000"/>
            <a:ext cx="7823201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87400" y="6413500"/>
            <a:ext cx="11430000" cy="1778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87400" y="8178800"/>
            <a:ext cx="11430000" cy="82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87400" y="32893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quarter" idx="13"/>
          </p:nvPr>
        </p:nvSpPr>
        <p:spPr>
          <a:xfrm>
            <a:off x="7239000" y="2082800"/>
            <a:ext cx="4191000" cy="558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546100" y="1473200"/>
            <a:ext cx="5969000" cy="3708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46100" y="5295900"/>
            <a:ext cx="59690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blurRad="38100" dist="50800" dir="3000000" rotWithShape="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787400" y="2794000"/>
            <a:ext cx="11430000" cy="5715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7239000" y="2870200"/>
            <a:ext cx="4191000" cy="558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87400" y="2794000"/>
            <a:ext cx="5715000" cy="57150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300"/>
              </a:spcBef>
              <a:buClrTx/>
              <a:defRPr sz="3300"/>
            </a:lvl1pPr>
            <a:lvl2pPr marL="736600" indent="-368300">
              <a:spcBef>
                <a:spcPts val="3300"/>
              </a:spcBef>
              <a:buClrTx/>
              <a:defRPr sz="3300"/>
            </a:lvl2pPr>
            <a:lvl3pPr marL="1104900" indent="-368300">
              <a:spcBef>
                <a:spcPts val="3300"/>
              </a:spcBef>
              <a:buClrTx/>
              <a:defRPr sz="3300"/>
            </a:lvl3pPr>
            <a:lvl4pPr marL="1473200" indent="-368300">
              <a:spcBef>
                <a:spcPts val="3300"/>
              </a:spcBef>
              <a:buClrTx/>
              <a:defRPr sz="3300"/>
            </a:lvl4pPr>
            <a:lvl5pPr marL="1841500" indent="-368300">
              <a:spcBef>
                <a:spcPts val="3300"/>
              </a:spcBef>
              <a:buClrTx/>
              <a:defRPr sz="33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8267700" y="4292600"/>
            <a:ext cx="3378200" cy="4610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8270062" y="835384"/>
            <a:ext cx="3378202" cy="2540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1346200" y="838200"/>
            <a:ext cx="5943600" cy="8064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900" y="9258300"/>
            <a:ext cx="368301" cy="393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515151"/>
          </a:solidFill>
          <a:effectLst>
            <a:outerShdw blurRad="38100" dist="50800" dir="3000000" rotWithShape="0">
              <a:srgbClr val="FFFFFF">
                <a:alpha val="60000"/>
              </a:srgbClr>
            </a:outerShdw>
          </a:effectLst>
          <a:uFillTx/>
          <a:latin typeface="Cochin"/>
          <a:ea typeface="Cochin"/>
          <a:cs typeface="Cochin"/>
          <a:sym typeface="Cochin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1pPr>
      <a:lvl2pPr marL="8636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2pPr>
      <a:lvl3pPr marL="12954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3pPr>
      <a:lvl4pPr marL="17272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4pPr>
      <a:lvl5pPr marL="21590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5pPr>
      <a:lvl6pPr marL="25908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6pPr>
      <a:lvl7pPr marL="30226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7pPr>
      <a:lvl8pPr marL="34544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8pPr>
      <a:lvl9pPr marL="3886200" marR="0" indent="-431800" algn="l" defTabSz="584200" rtl="0" latinLnBrk="0">
        <a:lnSpc>
          <a:spcPct val="100000"/>
        </a:lnSpc>
        <a:spcBef>
          <a:spcPts val="40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515151"/>
          </a:solidFill>
          <a:uFillTx/>
          <a:latin typeface="Cochin"/>
          <a:ea typeface="Cochin"/>
          <a:cs typeface="Cochin"/>
          <a:sym typeface="Cochin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ss.gov/eohh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jakub-kapusnak-296131.jpg" descr="jakub-kapusnak-29613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453463" y="622300"/>
            <a:ext cx="8102601" cy="5816600"/>
          </a:xfrm>
          <a:prstGeom prst="rect">
            <a:avLst/>
          </a:prstGeom>
        </p:spPr>
      </p:pic>
      <p:sp>
        <p:nvSpPr>
          <p:cNvPr id="120" name="FFF(Food For Fre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FFF(Food For Free)</a:t>
            </a:r>
          </a:p>
        </p:txBody>
      </p:sp>
      <p:sp>
        <p:nvSpPr>
          <p:cNvPr id="121" name="Changsi Liu, Qian Liao, Xiaohan Zhao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Changsi Liu, Qian Liao, Xiaohan Zhao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ystem 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Flow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149"/>
            <a:ext cx="13004800" cy="45433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creensh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Screenshots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stem Admin Role"/>
          <p:cNvSpPr txBox="1"/>
          <p:nvPr/>
        </p:nvSpPr>
        <p:spPr>
          <a:xfrm>
            <a:off x="609599" y="736598"/>
            <a:ext cx="35756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rPr dirty="0"/>
              <a:t>System Admin Role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23" y="1738223"/>
            <a:ext cx="74168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vernment can create special plans and see their performance…"/>
          <p:cNvSpPr txBox="1"/>
          <p:nvPr/>
        </p:nvSpPr>
        <p:spPr>
          <a:xfrm>
            <a:off x="803824" y="7003854"/>
            <a:ext cx="973765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C82506"/>
                </a:solidFill>
              </a:defRPr>
            </a:pPr>
            <a:r>
              <a:rPr lang="en-US" dirty="0" smtClean="0"/>
              <a:t>System admin can add network. Each network has one government account. (Singleton design pattern)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0295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77" y="1359934"/>
            <a:ext cx="8985280" cy="4971855"/>
          </a:xfrm>
          <a:prstGeom prst="rect">
            <a:avLst/>
          </a:prstGeom>
        </p:spPr>
      </p:pic>
      <p:sp>
        <p:nvSpPr>
          <p:cNvPr id="191" name="Government Role"/>
          <p:cNvSpPr txBox="1"/>
          <p:nvPr/>
        </p:nvSpPr>
        <p:spPr>
          <a:xfrm>
            <a:off x="4303142" y="422275"/>
            <a:ext cx="321438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t>Government Role</a:t>
            </a:r>
          </a:p>
        </p:txBody>
      </p:sp>
      <p:sp>
        <p:nvSpPr>
          <p:cNvPr id="195" name="线条"/>
          <p:cNvSpPr/>
          <p:nvPr/>
        </p:nvSpPr>
        <p:spPr>
          <a:xfrm flipH="1" flipV="1">
            <a:off x="2156603" y="3312543"/>
            <a:ext cx="973277" cy="17425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Government can create special plans and see their performance…"/>
          <p:cNvSpPr txBox="1"/>
          <p:nvPr/>
        </p:nvSpPr>
        <p:spPr>
          <a:xfrm>
            <a:off x="193658" y="2308489"/>
            <a:ext cx="2349627" cy="259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C82506"/>
                </a:solidFill>
              </a:defRPr>
            </a:pPr>
            <a:r>
              <a:rPr dirty="0"/>
              <a:t>Government can create special plans </a:t>
            </a:r>
            <a:r>
              <a:rPr lang="en-US" dirty="0" smtClean="0"/>
              <a:t>and manage people in </a:t>
            </a:r>
            <a:r>
              <a:rPr lang="en-US" smtClean="0"/>
              <a:t>the plan</a:t>
            </a:r>
            <a:endParaRPr dirty="0"/>
          </a:p>
        </p:txBody>
      </p:sp>
      <p:cxnSp>
        <p:nvCxnSpPr>
          <p:cNvPr id="4" name="直线连接符 3"/>
          <p:cNvCxnSpPr/>
          <p:nvPr/>
        </p:nvCxnSpPr>
        <p:spPr>
          <a:xfrm>
            <a:off x="7680822" y="4122667"/>
            <a:ext cx="1811547" cy="324283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Government can create special plans and see their performance…"/>
          <p:cNvSpPr txBox="1"/>
          <p:nvPr/>
        </p:nvSpPr>
        <p:spPr>
          <a:xfrm>
            <a:off x="6270207" y="7522234"/>
            <a:ext cx="604911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C82506"/>
                </a:solidFill>
              </a:defRPr>
            </a:pPr>
            <a:r>
              <a:rPr dirty="0"/>
              <a:t>Government can </a:t>
            </a:r>
            <a:r>
              <a:rPr lang="en-US" dirty="0" smtClean="0"/>
              <a:t>authorized suppliers and give the food a standard price</a:t>
            </a:r>
            <a:endParaRPr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9954883" y="3174521"/>
            <a:ext cx="1155940" cy="138022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Government can create special plans and see their performance…"/>
          <p:cNvSpPr txBox="1"/>
          <p:nvPr/>
        </p:nvSpPr>
        <p:spPr>
          <a:xfrm>
            <a:off x="10900212" y="3329968"/>
            <a:ext cx="1787878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C82506"/>
                </a:solidFill>
              </a:defRPr>
            </a:pPr>
            <a:r>
              <a:rPr lang="en-US" dirty="0" smtClean="0"/>
              <a:t>Manage all food bank under </a:t>
            </a:r>
            <a:r>
              <a:rPr lang="en-US" smtClean="0"/>
              <a:t>the government</a:t>
            </a:r>
            <a:endParaRPr dirty="0"/>
          </a:p>
        </p:txBody>
      </p:sp>
      <p:sp>
        <p:nvSpPr>
          <p:cNvPr id="8" name="圆角矩形 7"/>
          <p:cNvSpPr/>
          <p:nvPr/>
        </p:nvSpPr>
        <p:spPr>
          <a:xfrm>
            <a:off x="3112266" y="2501659"/>
            <a:ext cx="2622431" cy="1747655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515151"/>
              </a:solidFill>
              <a:effectLst/>
              <a:uFillTx/>
              <a:latin typeface="Cochin"/>
              <a:ea typeface="Cochin"/>
              <a:cs typeface="Cochin"/>
              <a:sym typeface="Cochin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788004" y="2501660"/>
            <a:ext cx="2398073" cy="1747655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515151"/>
              </a:solidFill>
              <a:effectLst/>
              <a:uFillTx/>
              <a:latin typeface="Cochin"/>
              <a:ea typeface="Cochin"/>
              <a:cs typeface="Cochin"/>
              <a:sym typeface="Cochin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186077" y="2516700"/>
            <a:ext cx="2217380" cy="1747655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515151"/>
              </a:solidFill>
              <a:effectLst/>
              <a:uFillTx/>
              <a:latin typeface="Cochin"/>
              <a:ea typeface="Cochin"/>
              <a:cs typeface="Cochin"/>
              <a:sym typeface="Cochin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274507" y="4652103"/>
            <a:ext cx="5271654" cy="1477871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515151"/>
              </a:solidFill>
              <a:effectLst/>
              <a:uFillTx/>
              <a:latin typeface="Cochin"/>
              <a:ea typeface="Cochin"/>
              <a:cs typeface="Cochin"/>
              <a:sym typeface="Cochin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H="1">
            <a:off x="3692106" y="5852514"/>
            <a:ext cx="345055" cy="1512992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文本框 10"/>
          <p:cNvSpPr txBox="1"/>
          <p:nvPr/>
        </p:nvSpPr>
        <p:spPr>
          <a:xfrm>
            <a:off x="1450478" y="7522234"/>
            <a:ext cx="3358804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/>
              <a:t>Government can see the plans’ performance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6" y="344803"/>
            <a:ext cx="6971844" cy="401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8245856" y="1594666"/>
            <a:ext cx="415669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Approve users’ applications to a plan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21" y="5253247"/>
            <a:ext cx="6971844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55470" y="6796407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plans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52852" y="4501637"/>
            <a:ext cx="10341500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Every month the government send the plans’ benefit </a:t>
            </a:r>
            <a:r>
              <a:rPr lang="en-US" altLang="zh-CN" smtClean="0"/>
              <a:t>to benefit people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81388" y="4965289"/>
            <a:ext cx="102657" cy="7489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rtlCol="0" anchor="ctr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7277606" y="5220092"/>
            <a:ext cx="5572665" cy="589293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515151"/>
              </a:solidFill>
              <a:effectLst/>
              <a:uFillTx/>
              <a:latin typeface="Cochin"/>
              <a:ea typeface="Cochin"/>
              <a:cs typeface="Cochin"/>
              <a:sym typeface="Cochin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1214340" y="4760682"/>
            <a:ext cx="922333" cy="492565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803915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87923" y="1603305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Create a plan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6345" y="6536900"/>
            <a:ext cx="3513345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benefit people in a selected plan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78" y="576475"/>
            <a:ext cx="7165733" cy="409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67" y="5329088"/>
            <a:ext cx="67691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633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69592" y="531963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suppliers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5" y="1291087"/>
            <a:ext cx="5448538" cy="3084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92" y="1187208"/>
            <a:ext cx="5595989" cy="318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38194" y="531963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Approve suppliers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14" y="5271938"/>
            <a:ext cx="56769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538194" y="4564856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food catalog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88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7" y="716113"/>
            <a:ext cx="7315200" cy="359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8469222" y="1873413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food bank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01" y="5101976"/>
            <a:ext cx="7327900" cy="3924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1635" y="6390044"/>
            <a:ext cx="2842402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Create food bank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admin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278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50" y="1478710"/>
            <a:ext cx="10631305" cy="60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8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32" y="2425700"/>
            <a:ext cx="10243450" cy="58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9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 Statement</a:t>
            </a:r>
          </a:p>
        </p:txBody>
      </p:sp>
      <p:sp>
        <p:nvSpPr>
          <p:cNvPr id="124" name="The project is a food distribution system designed to improve food stamp plans. The existed Health and Human Services system can only manage plans and show personal information assigned under a plan. Other information like food service center locations, food supplier and storage, volunteer work, etc. were not included or in other syst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The project is a food distribution system designed to improve food stamp plans. The existed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Health and Human Services</a:t>
            </a:r>
            <a:r>
              <a:t> system can only manage plans and show personal information assigned under a plan. Other information like food service center locations, food supplier and storage, volunteer work, etc. were not included or in other system.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71" y="2080644"/>
            <a:ext cx="10062897" cy="5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9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24" y="2425700"/>
            <a:ext cx="10450751" cy="59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pplier Role"/>
          <p:cNvSpPr txBox="1"/>
          <p:nvPr/>
        </p:nvSpPr>
        <p:spPr>
          <a:xfrm>
            <a:off x="520699" y="603248"/>
            <a:ext cx="25157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t>Supplier Role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192" y="531334"/>
            <a:ext cx="5983564" cy="417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70411" y="2245992"/>
            <a:ext cx="3513345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Register as a supplier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3" y="5080610"/>
            <a:ext cx="7400721" cy="414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215411" y="6038025"/>
            <a:ext cx="3513345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Apply to be a authorized supplier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501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7" y="914280"/>
            <a:ext cx="5255284" cy="3113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7" y="4815881"/>
            <a:ext cx="5255284" cy="34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85" y="1362974"/>
            <a:ext cx="6621397" cy="6136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2401207" y="8549348"/>
            <a:ext cx="8951154" cy="5180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700">
                <a:solidFill>
                  <a:srgbClr val="C82506"/>
                </a:solidFill>
              </a:defRPr>
            </a:lvl1pPr>
          </a:lstStyle>
          <a:p>
            <a:r>
              <a:rPr lang="en-US" altLang="zh-CN" dirty="0" smtClean="0"/>
              <a:t>Manage supplier’s organizations, employees </a:t>
            </a:r>
            <a:r>
              <a:rPr lang="en-US" altLang="zh-CN" smtClean="0"/>
              <a:t>and accounts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74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dBank Role"/>
          <p:cNvSpPr txBox="1"/>
          <p:nvPr/>
        </p:nvSpPr>
        <p:spPr>
          <a:xfrm>
            <a:off x="1117600" y="440065"/>
            <a:ext cx="28652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t>FoodBank Role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1238187"/>
            <a:ext cx="72136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86" y="220784"/>
            <a:ext cx="5479410" cy="294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线连接符 6"/>
          <p:cNvCxnSpPr/>
          <p:nvPr/>
        </p:nvCxnSpPr>
        <p:spPr>
          <a:xfrm flipV="1">
            <a:off x="5212271" y="468695"/>
            <a:ext cx="2053087" cy="1820056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47" y="3939230"/>
            <a:ext cx="6560049" cy="330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线连接符 10"/>
          <p:cNvCxnSpPr/>
          <p:nvPr/>
        </p:nvCxnSpPr>
        <p:spPr>
          <a:xfrm>
            <a:off x="5158596" y="2844838"/>
            <a:ext cx="862642" cy="1382105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26" y="5833594"/>
            <a:ext cx="6455063" cy="336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直线连接符 17"/>
          <p:cNvCxnSpPr/>
          <p:nvPr/>
        </p:nvCxnSpPr>
        <p:spPr>
          <a:xfrm flipH="1">
            <a:off x="2191109" y="3535890"/>
            <a:ext cx="1791764" cy="251985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9965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2" y="350088"/>
            <a:ext cx="72136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49" y="650217"/>
            <a:ext cx="7289800" cy="309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线连接符 5"/>
          <p:cNvCxnSpPr/>
          <p:nvPr/>
        </p:nvCxnSpPr>
        <p:spPr>
          <a:xfrm flipV="1">
            <a:off x="2225615" y="1069676"/>
            <a:ext cx="2380891" cy="276045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088" y="5072333"/>
            <a:ext cx="5997312" cy="311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62" y="5456686"/>
            <a:ext cx="5558900" cy="3031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线连接符 12"/>
          <p:cNvCxnSpPr/>
          <p:nvPr/>
        </p:nvCxnSpPr>
        <p:spPr>
          <a:xfrm>
            <a:off x="2418684" y="1880558"/>
            <a:ext cx="4083716" cy="3191775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线连接符 14"/>
          <p:cNvCxnSpPr/>
          <p:nvPr/>
        </p:nvCxnSpPr>
        <p:spPr>
          <a:xfrm>
            <a:off x="1639019" y="2555217"/>
            <a:ext cx="414068" cy="290146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Food bank manage its agents under it and give its access to its employee"/>
          <p:cNvSpPr txBox="1"/>
          <p:nvPr/>
        </p:nvSpPr>
        <p:spPr>
          <a:xfrm>
            <a:off x="408209" y="8782049"/>
            <a:ext cx="1183278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C82506"/>
                </a:solidFill>
              </a:defRPr>
            </a:lvl1pPr>
          </a:lstStyle>
          <a:p>
            <a:r>
              <a:t>Food bank manage its agents under it and give its access to its employee</a:t>
            </a:r>
          </a:p>
        </p:txBody>
      </p:sp>
    </p:spTree>
    <p:extLst>
      <p:ext uri="{BB962C8B-B14F-4D97-AF65-F5344CB8AC3E}">
        <p14:creationId xmlns:p14="http://schemas.microsoft.com/office/powerpoint/2010/main" val="1728975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gent Role"/>
          <p:cNvSpPr txBox="1"/>
          <p:nvPr/>
        </p:nvSpPr>
        <p:spPr>
          <a:xfrm>
            <a:off x="692149" y="285748"/>
            <a:ext cx="207359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t>Agent Role</a:t>
            </a:r>
          </a:p>
        </p:txBody>
      </p:sp>
      <p:sp>
        <p:nvSpPr>
          <p:cNvPr id="215" name="Agent role can manage its own organizations’ employees"/>
          <p:cNvSpPr txBox="1"/>
          <p:nvPr/>
        </p:nvSpPr>
        <p:spPr>
          <a:xfrm>
            <a:off x="850678" y="6270008"/>
            <a:ext cx="329000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>
                <a:solidFill>
                  <a:srgbClr val="C82506"/>
                </a:solidFill>
              </a:defRPr>
            </a:lvl1pPr>
          </a:lstStyle>
          <a:p>
            <a:r>
              <a:rPr dirty="0"/>
              <a:t>Agent role can manage its own organizations’ employees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2" y="1722528"/>
            <a:ext cx="3149600" cy="2374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31" y="369257"/>
            <a:ext cx="5505450" cy="267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31" y="3215484"/>
            <a:ext cx="5505451" cy="28868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1" y="6270008"/>
            <a:ext cx="5386477" cy="3035523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 flipV="1">
            <a:off x="2329132" y="724619"/>
            <a:ext cx="2413599" cy="1690777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连接符 11"/>
          <p:cNvCxnSpPr/>
          <p:nvPr/>
        </p:nvCxnSpPr>
        <p:spPr>
          <a:xfrm>
            <a:off x="2329132" y="2954576"/>
            <a:ext cx="2536166" cy="542737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连接符 13"/>
          <p:cNvCxnSpPr/>
          <p:nvPr/>
        </p:nvCxnSpPr>
        <p:spPr>
          <a:xfrm>
            <a:off x="2329132" y="3486724"/>
            <a:ext cx="2413599" cy="2783284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User Role(for benefit people)"/>
          <p:cNvSpPr txBox="1"/>
          <p:nvPr/>
        </p:nvSpPr>
        <p:spPr>
          <a:xfrm>
            <a:off x="406400" y="285749"/>
            <a:ext cx="524701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t>User Role(for benefit people)</a:t>
            </a:r>
          </a:p>
        </p:txBody>
      </p:sp>
      <p:sp>
        <p:nvSpPr>
          <p:cNvPr id="221" name="People can submit information to government to apply for a plan"/>
          <p:cNvSpPr txBox="1"/>
          <p:nvPr/>
        </p:nvSpPr>
        <p:spPr>
          <a:xfrm>
            <a:off x="5652919" y="922437"/>
            <a:ext cx="650982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500">
                <a:solidFill>
                  <a:srgbClr val="C82506"/>
                </a:solidFill>
              </a:defRPr>
            </a:lvl1pPr>
          </a:lstStyle>
          <a:p>
            <a:r>
              <a:t>People can submit information to government to apply for a plan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924188"/>
            <a:ext cx="4787900" cy="373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19" y="2744959"/>
            <a:ext cx="7284257" cy="2607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773" y="5753819"/>
            <a:ext cx="7391400" cy="3352800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H="1">
            <a:off x="4140679" y="3674853"/>
            <a:ext cx="2173857" cy="239814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1" y="522258"/>
            <a:ext cx="6705600" cy="2705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1" y="3642384"/>
            <a:ext cx="3644900" cy="288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40" y="3642384"/>
            <a:ext cx="7246687" cy="4947489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5371140" y="1500996"/>
            <a:ext cx="339547" cy="21413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连接符 6"/>
          <p:cNvCxnSpPr/>
          <p:nvPr/>
        </p:nvCxnSpPr>
        <p:spPr>
          <a:xfrm flipH="1">
            <a:off x="1449238" y="2571690"/>
            <a:ext cx="969393" cy="1310197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连接符 8"/>
          <p:cNvCxnSpPr/>
          <p:nvPr/>
        </p:nvCxnSpPr>
        <p:spPr>
          <a:xfrm flipH="1">
            <a:off x="860734" y="6116128"/>
            <a:ext cx="2161146" cy="101683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文本框 10"/>
          <p:cNvSpPr txBox="1"/>
          <p:nvPr/>
        </p:nvSpPr>
        <p:spPr>
          <a:xfrm>
            <a:off x="187864" y="7132966"/>
            <a:ext cx="3761117" cy="15799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rtlCol="0" anchor="ctr">
            <a:spAutoFit/>
          </a:bodyPr>
          <a:lstStyle/>
          <a:p>
            <a:r>
              <a:rPr kumimoji="1" lang="en-US" altLang="zh-CN" sz="3200" dirty="0" smtClean="0">
                <a:solidFill>
                  <a:srgbClr val="C00000"/>
                </a:solidFill>
              </a:rPr>
              <a:t>If one revokes this plan, then user can apply another plan</a:t>
            </a:r>
            <a:endParaRPr kumimoji="1"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63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ventory Role"/>
          <p:cNvSpPr txBox="1"/>
          <p:nvPr/>
        </p:nvSpPr>
        <p:spPr>
          <a:xfrm>
            <a:off x="230616" y="424095"/>
            <a:ext cx="274876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rPr dirty="0"/>
              <a:t>Inventory Role</a:t>
            </a:r>
          </a:p>
        </p:txBody>
      </p:sp>
      <p:sp>
        <p:nvSpPr>
          <p:cNvPr id="229" name="Every inventory role can manage own inventory. Agent can request inventory from the food bank assigned to it. Food bank request inventory from all suppliers or another food  bank."/>
          <p:cNvSpPr txBox="1"/>
          <p:nvPr/>
        </p:nvSpPr>
        <p:spPr>
          <a:xfrm>
            <a:off x="230616" y="8068112"/>
            <a:ext cx="661875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800">
                <a:solidFill>
                  <a:srgbClr val="C82506"/>
                </a:solidFill>
              </a:defRPr>
            </a:lvl1pPr>
          </a:lstStyle>
          <a:p>
            <a:r>
              <a:rPr sz="2400" dirty="0"/>
              <a:t>Every inventory role can manage own inventory. Agent can request inventory from the food bank assigned to it. Food bank request inventory from all suppliers or another food  bank.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1" y="1129066"/>
            <a:ext cx="2629640" cy="2353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0" y="3556869"/>
            <a:ext cx="4831981" cy="44371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83" y="0"/>
            <a:ext cx="4690704" cy="44351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83" y="4704214"/>
            <a:ext cx="5405958" cy="49438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Approach</a:t>
            </a:r>
          </a:p>
        </p:txBody>
      </p:sp>
      <p:sp>
        <p:nvSpPr>
          <p:cNvPr id="127" name="Support all involved users’ accesses to form a ecosyst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2711" indent="-362711" defTabSz="490727">
              <a:lnSpc>
                <a:spcPct val="90000"/>
              </a:lnSpc>
              <a:spcBef>
                <a:spcPts val="3300"/>
              </a:spcBef>
              <a:defRPr sz="3300"/>
            </a:pPr>
            <a:r>
              <a:t>Support all involved users’ accesses to form a ecosystem</a:t>
            </a:r>
          </a:p>
          <a:p>
            <a:pPr marL="362711" indent="-362711" defTabSz="490727">
              <a:lnSpc>
                <a:spcPct val="90000"/>
              </a:lnSpc>
              <a:spcBef>
                <a:spcPts val="3300"/>
              </a:spcBef>
              <a:defRPr sz="3300"/>
            </a:pPr>
            <a:r>
              <a:t>Set up links between government and food banks, government and suppliers, food banks and suppliers, food banks and agents</a:t>
            </a:r>
          </a:p>
          <a:p>
            <a:pPr marL="362711" indent="-362711" defTabSz="490727">
              <a:lnSpc>
                <a:spcPct val="90000"/>
              </a:lnSpc>
              <a:spcBef>
                <a:spcPts val="3300"/>
              </a:spcBef>
              <a:defRPr sz="3300"/>
            </a:pPr>
            <a:r>
              <a:t>Add volunteer to the distribution process</a:t>
            </a:r>
          </a:p>
          <a:p>
            <a:pPr marL="362711" indent="-362711" defTabSz="490727">
              <a:lnSpc>
                <a:spcPct val="90000"/>
              </a:lnSpc>
              <a:spcBef>
                <a:spcPts val="3300"/>
              </a:spcBef>
              <a:defRPr sz="3300"/>
            </a:pPr>
            <a:r>
              <a:t>Set government as singleton pattern</a:t>
            </a:r>
          </a:p>
          <a:p>
            <a:pPr marL="362711" indent="-362711" defTabSz="490727">
              <a:lnSpc>
                <a:spcPct val="90000"/>
              </a:lnSpc>
              <a:spcBef>
                <a:spcPts val="3300"/>
              </a:spcBef>
              <a:defRPr sz="3300"/>
            </a:pPr>
            <a:r>
              <a:t>Monitor the system operation conditions to realize data analysis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entory Role"/>
          <p:cNvSpPr txBox="1"/>
          <p:nvPr/>
        </p:nvSpPr>
        <p:spPr>
          <a:xfrm>
            <a:off x="230616" y="410984"/>
            <a:ext cx="2322752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300"/>
              </a:spcBef>
              <a:defRPr sz="3300"/>
            </a:lvl1pPr>
          </a:lstStyle>
          <a:p>
            <a:r>
              <a:rPr lang="en-US" dirty="0" smtClean="0"/>
              <a:t>Service</a:t>
            </a:r>
            <a:r>
              <a:rPr dirty="0" smtClean="0"/>
              <a:t> </a:t>
            </a:r>
            <a:r>
              <a:rPr dirty="0"/>
              <a:t>Role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68" y="1021408"/>
            <a:ext cx="6063890" cy="4578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8" y="4376237"/>
            <a:ext cx="6443453" cy="50596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01132" y="1472177"/>
            <a:ext cx="3761117" cy="20723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rtlCol="0" anchor="ctr">
            <a:spAutoFit/>
          </a:bodyPr>
          <a:lstStyle/>
          <a:p>
            <a:pPr algn="l"/>
            <a:r>
              <a:rPr kumimoji="1" lang="en-US" altLang="zh-CN" sz="3200" dirty="0" smtClean="0">
                <a:solidFill>
                  <a:srgbClr val="C00000"/>
                </a:solidFill>
              </a:rPr>
              <a:t>Service role can search benefit person via SSN and see </a:t>
            </a:r>
            <a:r>
              <a:rPr kumimoji="1" lang="en-US" altLang="zh-CN" sz="3200" smtClean="0">
                <a:solidFill>
                  <a:srgbClr val="C00000"/>
                </a:solidFill>
              </a:rPr>
              <a:t>his/her balance</a:t>
            </a:r>
            <a:endParaRPr kumimoji="1"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5894" y="6210272"/>
            <a:ext cx="3761117" cy="15799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rtlCol="0" anchor="ctr">
            <a:spAutoFit/>
          </a:bodyPr>
          <a:lstStyle/>
          <a:p>
            <a:pPr algn="l"/>
            <a:r>
              <a:rPr kumimoji="1" lang="en-US" altLang="zh-CN" sz="3200" dirty="0" smtClean="0">
                <a:solidFill>
                  <a:srgbClr val="C00000"/>
                </a:solidFill>
              </a:rPr>
              <a:t>Service role can help benefit person by </a:t>
            </a:r>
            <a:r>
              <a:rPr kumimoji="1" lang="en-US" altLang="zh-CN" sz="3200" smtClean="0">
                <a:solidFill>
                  <a:srgbClr val="C00000"/>
                </a:solidFill>
              </a:rPr>
              <a:t>checkout their food</a:t>
            </a:r>
            <a:endParaRPr kumimoji="1"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62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53908" y="3566382"/>
            <a:ext cx="613148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rtlCol="0" anchor="ctr">
            <a:spAutoFit/>
          </a:bodyPr>
          <a:lstStyle/>
          <a:p>
            <a:r>
              <a:rPr kumimoji="1" lang="en-US" altLang="zh-CN" sz="9600" dirty="0" smtClean="0"/>
              <a:t>Thank you!</a:t>
            </a:r>
            <a:endParaRPr kumimoji="1"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393448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bject Model"/>
          <p:cNvSpPr txBox="1">
            <a:spLocks noGrp="1"/>
          </p:cNvSpPr>
          <p:nvPr>
            <p:ph type="title"/>
          </p:nvPr>
        </p:nvSpPr>
        <p:spPr>
          <a:xfrm>
            <a:off x="787400" y="-63847"/>
            <a:ext cx="11430000" cy="833488"/>
          </a:xfrm>
          <a:prstGeom prst="rect">
            <a:avLst/>
          </a:prstGeom>
        </p:spPr>
        <p:txBody>
          <a:bodyPr>
            <a:normAutofit/>
          </a:bodyPr>
          <a:lstStyle>
            <a:lvl1pPr defTabSz="397256">
              <a:defRPr sz="4500">
                <a:effectLst>
                  <a:outerShdw blurRad="25400" dist="34544" dir="3000000" rotWithShape="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r>
              <a:rPr sz="3200" dirty="0"/>
              <a:t>Object Model</a:t>
            </a:r>
          </a:p>
        </p:txBody>
      </p:sp>
      <p:sp>
        <p:nvSpPr>
          <p:cNvPr id="13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930"/>
            <a:ext cx="13004800" cy="91756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User Cases&amp;A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Cases&amp;Actors</a:t>
            </a:r>
          </a:p>
        </p:txBody>
      </p:sp>
      <p:sp>
        <p:nvSpPr>
          <p:cNvPr id="134" name="Government Role:…"/>
          <p:cNvSpPr txBox="1">
            <a:spLocks noGrp="1"/>
          </p:cNvSpPr>
          <p:nvPr>
            <p:ph type="body" idx="1"/>
          </p:nvPr>
        </p:nvSpPr>
        <p:spPr>
          <a:xfrm>
            <a:off x="787399" y="2213122"/>
            <a:ext cx="11740954" cy="7540478"/>
          </a:xfrm>
          <a:prstGeom prst="rect">
            <a:avLst/>
          </a:prstGeom>
        </p:spPr>
        <p:txBody>
          <a:bodyPr/>
          <a:lstStyle/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r>
              <a:t>System Admin Role: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networks, assign one government account to one network</a:t>
            </a:r>
            <a:endParaRPr b="1"/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endParaRPr b="1"/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r>
              <a:t>Government Role: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plans and plan benefits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approve suppliers and benefit applications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food catalog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t>Monitor plan analysis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endParaRPr/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r>
              <a:t>User Role (For benefit people):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Apply for a specific plan. Revoke his/her plan to change a plan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Check own monthly plan benefits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r>
              <a:t>Supplier Role: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Apply to be an authorized supplier 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supplier’s organization/ employee/ account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gent Role:…"/>
          <p:cNvSpPr txBox="1">
            <a:spLocks noGrp="1"/>
          </p:cNvSpPr>
          <p:nvPr>
            <p:ph type="body" idx="1"/>
          </p:nvPr>
        </p:nvSpPr>
        <p:spPr>
          <a:xfrm>
            <a:off x="445244" y="138023"/>
            <a:ext cx="11772156" cy="9615577"/>
          </a:xfrm>
          <a:prstGeom prst="rect">
            <a:avLst/>
          </a:prstGeom>
        </p:spPr>
        <p:txBody>
          <a:bodyPr/>
          <a:lstStyle/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 b="1"/>
            </a:pPr>
            <a:r>
              <a:t>Food Bank Role: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service agents assigned under food bank.</a:t>
            </a:r>
          </a:p>
          <a:p>
            <a:pPr marL="0" indent="0" defTabSz="327152">
              <a:lnSpc>
                <a:spcPct val="70000"/>
              </a:lnSpc>
              <a:spcBef>
                <a:spcPts val="2200"/>
              </a:spcBef>
              <a:buSzTx/>
              <a:buNone/>
              <a:defRPr sz="2200"/>
            </a:pPr>
            <a:r>
              <a:t>Manage foodbank’s organization/ employee/ account</a:t>
            </a:r>
          </a:p>
          <a:p>
            <a:pPr marL="0" indent="0" defTabSz="356361">
              <a:spcBef>
                <a:spcPts val="2400"/>
              </a:spcBef>
              <a:buSzTx/>
              <a:buNone/>
              <a:defRPr sz="2400" b="1"/>
            </a:pPr>
            <a:endParaRPr/>
          </a:p>
          <a:p>
            <a:pPr marL="0" indent="0" defTabSz="356361">
              <a:spcBef>
                <a:spcPts val="2400"/>
              </a:spcBef>
              <a:buSzTx/>
              <a:buNone/>
              <a:defRPr sz="2400" b="1"/>
            </a:pPr>
            <a:r>
              <a:t>Agent Role: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defTabSz="356361">
              <a:spcBef>
                <a:spcPts val="2400"/>
              </a:spcBef>
              <a:buSzTx/>
              <a:buNone/>
              <a:defRPr sz="2400"/>
            </a:pPr>
            <a:r>
              <a:t>Manage agent’s . organization/ employee/ account</a:t>
            </a:r>
          </a:p>
          <a:p>
            <a:pPr marL="0" indent="0" defTabSz="356361">
              <a:spcBef>
                <a:spcPts val="2400"/>
              </a:spcBef>
              <a:buSzTx/>
              <a:buNone/>
              <a:defRPr sz="2400"/>
            </a:pPr>
            <a:endParaRPr/>
          </a:p>
          <a:p>
            <a:pPr marL="0" indent="0" defTabSz="356361">
              <a:spcBef>
                <a:spcPts val="2400"/>
              </a:spcBef>
              <a:buSzTx/>
              <a:buNone/>
              <a:defRPr sz="2400" b="1"/>
            </a:pPr>
            <a:r>
              <a:t>Inventory Role:</a:t>
            </a:r>
          </a:p>
          <a:p>
            <a:pPr marL="0" indent="0" defTabSz="356361">
              <a:lnSpc>
                <a:spcPct val="70000"/>
              </a:lnSpc>
              <a:spcBef>
                <a:spcPts val="2400"/>
              </a:spcBef>
              <a:buSzTx/>
              <a:buNone/>
              <a:defRPr sz="2400"/>
            </a:pPr>
            <a:r>
              <a:t>Suppliers’ inventory: Collect and fit food requests from food banks.</a:t>
            </a:r>
          </a:p>
          <a:p>
            <a:pPr marL="0" indent="0" defTabSz="356361">
              <a:lnSpc>
                <a:spcPct val="70000"/>
              </a:lnSpc>
              <a:spcBef>
                <a:spcPts val="2400"/>
              </a:spcBef>
              <a:buSzTx/>
              <a:buNone/>
              <a:defRPr sz="2400"/>
            </a:pPr>
            <a:r>
              <a:t>Food banks’ inventory: Post request between food banks. Post request to supplier, ask for more food supply.</a:t>
            </a:r>
          </a:p>
          <a:p>
            <a:pPr marL="0" indent="0" defTabSz="356361">
              <a:lnSpc>
                <a:spcPct val="70000"/>
              </a:lnSpc>
              <a:spcBef>
                <a:spcPts val="2400"/>
              </a:spcBef>
              <a:buSzTx/>
              <a:buNone/>
              <a:defRPr sz="2400"/>
            </a:pPr>
            <a:r>
              <a:t>Agents’ inventory: Post request to its assigned food bank</a:t>
            </a:r>
          </a:p>
          <a:p>
            <a:pPr marL="0" indent="0" defTabSz="356361">
              <a:lnSpc>
                <a:spcPct val="70000"/>
              </a:lnSpc>
              <a:spcBef>
                <a:spcPts val="2400"/>
              </a:spcBef>
              <a:buSzTx/>
              <a:buNone/>
              <a:defRPr sz="2400"/>
            </a:pPr>
            <a:endParaRPr/>
          </a:p>
          <a:p>
            <a:pPr marL="0" indent="0" defTabSz="356361">
              <a:spcBef>
                <a:spcPts val="2400"/>
              </a:spcBef>
              <a:buSzTx/>
              <a:buNone/>
              <a:defRPr sz="2400" b="1"/>
            </a:pPr>
            <a:r>
              <a:t>Service Role:</a:t>
            </a:r>
          </a:p>
          <a:p>
            <a:pPr marL="0" indent="0" defTabSz="356361">
              <a:spcBef>
                <a:spcPts val="2400"/>
              </a:spcBef>
              <a:buSzTx/>
              <a:buNone/>
              <a:defRPr sz="2400"/>
            </a:pPr>
            <a:r>
              <a:t>Search benefited person’s plan information by provide SSN</a:t>
            </a:r>
          </a:p>
          <a:p>
            <a:pPr marL="0" indent="0" defTabSz="356361">
              <a:spcBef>
                <a:spcPts val="2400"/>
              </a:spcBef>
              <a:buSzTx/>
              <a:buNone/>
              <a:defRPr sz="2400"/>
            </a:pPr>
            <a:r>
              <a:t>Checkout benefit people’s shopping cart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3"/>
          <p:cNvSpPr txBox="1"/>
          <p:nvPr/>
        </p:nvSpPr>
        <p:spPr>
          <a:xfrm>
            <a:off x="464135" y="4471599"/>
            <a:ext cx="30753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Register as a user</a:t>
            </a:r>
          </a:p>
        </p:txBody>
      </p:sp>
      <p:sp>
        <p:nvSpPr>
          <p:cNvPr id="139" name="文本框 4"/>
          <p:cNvSpPr txBox="1"/>
          <p:nvPr/>
        </p:nvSpPr>
        <p:spPr>
          <a:xfrm>
            <a:off x="5856976" y="4471600"/>
            <a:ext cx="370728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User(Benefit person)</a:t>
            </a:r>
          </a:p>
        </p:txBody>
      </p:sp>
      <p:sp>
        <p:nvSpPr>
          <p:cNvPr id="140" name="文本框 5"/>
          <p:cNvSpPr txBox="1"/>
          <p:nvPr/>
        </p:nvSpPr>
        <p:spPr>
          <a:xfrm>
            <a:off x="6592354" y="1345336"/>
            <a:ext cx="223652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Government</a:t>
            </a:r>
          </a:p>
        </p:txBody>
      </p:sp>
      <p:sp>
        <p:nvSpPr>
          <p:cNvPr id="141" name="直线箭头连接符 7"/>
          <p:cNvSpPr/>
          <p:nvPr/>
        </p:nvSpPr>
        <p:spPr>
          <a:xfrm flipH="1" flipV="1">
            <a:off x="7315200" y="1980834"/>
            <a:ext cx="24714" cy="2171036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直线箭头连接符 9"/>
          <p:cNvSpPr/>
          <p:nvPr/>
        </p:nvSpPr>
        <p:spPr>
          <a:xfrm>
            <a:off x="7895967" y="1980834"/>
            <a:ext cx="37071" cy="2171036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" name="直线箭头连接符 11"/>
          <p:cNvSpPr/>
          <p:nvPr/>
        </p:nvSpPr>
        <p:spPr>
          <a:xfrm flipH="1">
            <a:off x="3818237" y="5150346"/>
            <a:ext cx="3212758" cy="1998037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直线箭头连接符 13"/>
          <p:cNvSpPr/>
          <p:nvPr/>
        </p:nvSpPr>
        <p:spPr>
          <a:xfrm>
            <a:off x="7710619" y="5054867"/>
            <a:ext cx="2409566" cy="2161479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文本框 14"/>
          <p:cNvSpPr txBox="1"/>
          <p:nvPr/>
        </p:nvSpPr>
        <p:spPr>
          <a:xfrm>
            <a:off x="1150166" y="7368557"/>
            <a:ext cx="368858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Check My Plan</a:t>
            </a:r>
          </a:p>
          <a:p>
            <a:pPr>
              <a:defRPr sz="3200"/>
            </a:pPr>
            <a:r>
              <a:t>View Benefit History</a:t>
            </a:r>
          </a:p>
        </p:txBody>
      </p:sp>
      <p:sp>
        <p:nvSpPr>
          <p:cNvPr id="146" name="文本框 16"/>
          <p:cNvSpPr txBox="1"/>
          <p:nvPr/>
        </p:nvSpPr>
        <p:spPr>
          <a:xfrm>
            <a:off x="9316608" y="7573150"/>
            <a:ext cx="2247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Apply Again</a:t>
            </a:r>
          </a:p>
        </p:txBody>
      </p:sp>
      <p:cxnSp>
        <p:nvCxnSpPr>
          <p:cNvPr id="147" name="直线箭头连接符 18"/>
          <p:cNvCxnSpPr>
            <a:endCxn id="139" idx="1"/>
          </p:cNvCxnSpPr>
          <p:nvPr/>
        </p:nvCxnSpPr>
        <p:spPr>
          <a:xfrm flipV="1">
            <a:off x="3539467" y="4757351"/>
            <a:ext cx="2317509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</p:cxnSp>
      <p:sp>
        <p:nvSpPr>
          <p:cNvPr id="148" name="文本框 19"/>
          <p:cNvSpPr txBox="1"/>
          <p:nvPr/>
        </p:nvSpPr>
        <p:spPr>
          <a:xfrm>
            <a:off x="4686698" y="2780601"/>
            <a:ext cx="230439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Apply a Plan</a:t>
            </a:r>
          </a:p>
        </p:txBody>
      </p:sp>
      <p:sp>
        <p:nvSpPr>
          <p:cNvPr id="149" name="文本框 20"/>
          <p:cNvSpPr txBox="1"/>
          <p:nvPr/>
        </p:nvSpPr>
        <p:spPr>
          <a:xfrm>
            <a:off x="8209717" y="2780600"/>
            <a:ext cx="27368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Approve/ Deny</a:t>
            </a:r>
          </a:p>
        </p:txBody>
      </p:sp>
      <p:sp>
        <p:nvSpPr>
          <p:cNvPr id="150" name="文本框 21"/>
          <p:cNvSpPr txBox="1"/>
          <p:nvPr/>
        </p:nvSpPr>
        <p:spPr>
          <a:xfrm>
            <a:off x="3375414" y="5719631"/>
            <a:ext cx="180004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Approved</a:t>
            </a:r>
          </a:p>
        </p:txBody>
      </p:sp>
      <p:sp>
        <p:nvSpPr>
          <p:cNvPr id="151" name="文本框 22"/>
          <p:cNvSpPr txBox="1"/>
          <p:nvPr/>
        </p:nvSpPr>
        <p:spPr>
          <a:xfrm>
            <a:off x="9071761" y="5718676"/>
            <a:ext cx="135544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Denied</a:t>
            </a:r>
          </a:p>
        </p:txBody>
      </p:sp>
    </p:spTree>
    <p:extLst>
      <p:ext uri="{BB962C8B-B14F-4D97-AF65-F5344CB8AC3E}">
        <p14:creationId xmlns:p14="http://schemas.microsoft.com/office/powerpoint/2010/main" val="20064612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 advAuto="0"/>
      <p:bldP spid="140" grpId="0" animBg="1" advAuto="0"/>
      <p:bldP spid="141" grpId="0" animBg="1" advAuto="0"/>
      <p:bldP spid="142" grpId="0" animBg="1" advAuto="0"/>
      <p:bldP spid="143" grpId="0" animBg="1" advAuto="0"/>
      <p:bldP spid="143" grpId="1" animBg="1" advAuto="0"/>
      <p:bldP spid="144" grpId="0" animBg="1" advAuto="0"/>
      <p:bldP spid="145" grpId="0" animBg="1" advAuto="0"/>
      <p:bldP spid="145" grpId="1" animBg="1" advAuto="0"/>
      <p:bldP spid="146" grpId="0" animBg="1" advAuto="0"/>
      <p:bldP spid="147" grpId="0" animBg="1" advAuto="0"/>
      <p:bldP spid="148" grpId="0" animBg="1" advAuto="0"/>
      <p:bldP spid="149" grpId="0" animBg="1" advAuto="0"/>
      <p:bldP spid="150" grpId="0" animBg="1" advAuto="0"/>
      <p:bldP spid="150" grpId="1" animBg="1" advAuto="0"/>
      <p:bldP spid="15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6804199" y="5149161"/>
            <a:ext cx="20105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Supplier</a:t>
            </a:r>
          </a:p>
        </p:txBody>
      </p:sp>
      <p:sp>
        <p:nvSpPr>
          <p:cNvPr id="154" name="直线箭头连接符 5"/>
          <p:cNvSpPr/>
          <p:nvPr/>
        </p:nvSpPr>
        <p:spPr>
          <a:xfrm flipV="1">
            <a:off x="7489464" y="2842053"/>
            <a:ext cx="1" cy="2199504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5" name="文本框 6"/>
          <p:cNvSpPr txBox="1"/>
          <p:nvPr/>
        </p:nvSpPr>
        <p:spPr>
          <a:xfrm>
            <a:off x="6474818" y="1837551"/>
            <a:ext cx="28997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Government</a:t>
            </a:r>
          </a:p>
        </p:txBody>
      </p:sp>
      <p:sp>
        <p:nvSpPr>
          <p:cNvPr id="156" name="直线箭头连接符 8"/>
          <p:cNvSpPr/>
          <p:nvPr/>
        </p:nvSpPr>
        <p:spPr>
          <a:xfrm>
            <a:off x="8317367" y="2891481"/>
            <a:ext cx="1" cy="2100649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文本框 9"/>
          <p:cNvSpPr txBox="1"/>
          <p:nvPr/>
        </p:nvSpPr>
        <p:spPr>
          <a:xfrm>
            <a:off x="4541109" y="3421104"/>
            <a:ext cx="27246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Request to be authorized</a:t>
            </a:r>
          </a:p>
        </p:txBody>
      </p:sp>
      <p:sp>
        <p:nvSpPr>
          <p:cNvPr id="158" name="文本框 11"/>
          <p:cNvSpPr txBox="1"/>
          <p:nvPr/>
        </p:nvSpPr>
        <p:spPr>
          <a:xfrm>
            <a:off x="8489092" y="3569556"/>
            <a:ext cx="272466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Approve/ Deny</a:t>
            </a:r>
          </a:p>
        </p:txBody>
      </p:sp>
      <p:sp>
        <p:nvSpPr>
          <p:cNvPr id="159" name="直线箭头连接符 13"/>
          <p:cNvSpPr/>
          <p:nvPr/>
        </p:nvSpPr>
        <p:spPr>
          <a:xfrm flipH="1">
            <a:off x="5903441" y="6166020"/>
            <a:ext cx="1498256" cy="1532239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文本框 14"/>
          <p:cNvSpPr txBox="1"/>
          <p:nvPr/>
        </p:nvSpPr>
        <p:spPr>
          <a:xfrm>
            <a:off x="4709490" y="6448680"/>
            <a:ext cx="170210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approved</a:t>
            </a:r>
          </a:p>
        </p:txBody>
      </p:sp>
      <p:sp>
        <p:nvSpPr>
          <p:cNvPr id="161" name="文本框 15"/>
          <p:cNvSpPr txBox="1"/>
          <p:nvPr/>
        </p:nvSpPr>
        <p:spPr>
          <a:xfrm>
            <a:off x="2312953" y="7732568"/>
            <a:ext cx="402346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Manage Organization</a:t>
            </a:r>
          </a:p>
          <a:p>
            <a:pPr>
              <a:defRPr sz="3200"/>
            </a:pPr>
            <a:r>
              <a:t>Add Inventory</a:t>
            </a:r>
          </a:p>
          <a:p>
            <a:pPr>
              <a:defRPr sz="3200"/>
            </a:pPr>
            <a:r>
              <a:t>…</a:t>
            </a:r>
          </a:p>
        </p:txBody>
      </p:sp>
      <p:sp>
        <p:nvSpPr>
          <p:cNvPr id="162" name="直线箭头连接符 17"/>
          <p:cNvSpPr/>
          <p:nvPr/>
        </p:nvSpPr>
        <p:spPr>
          <a:xfrm>
            <a:off x="8316097" y="6166020"/>
            <a:ext cx="1334530" cy="1532239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文本框 18"/>
          <p:cNvSpPr txBox="1"/>
          <p:nvPr/>
        </p:nvSpPr>
        <p:spPr>
          <a:xfrm>
            <a:off x="9223264" y="6448680"/>
            <a:ext cx="135544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Denied</a:t>
            </a:r>
          </a:p>
        </p:txBody>
      </p:sp>
      <p:sp>
        <p:nvSpPr>
          <p:cNvPr id="164" name="文本框 19"/>
          <p:cNvSpPr txBox="1"/>
          <p:nvPr/>
        </p:nvSpPr>
        <p:spPr>
          <a:xfrm>
            <a:off x="8989730" y="7786012"/>
            <a:ext cx="259374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Request Again</a:t>
            </a:r>
          </a:p>
        </p:txBody>
      </p:sp>
      <p:sp>
        <p:nvSpPr>
          <p:cNvPr id="165" name="文本框 20"/>
          <p:cNvSpPr txBox="1"/>
          <p:nvPr/>
        </p:nvSpPr>
        <p:spPr>
          <a:xfrm>
            <a:off x="400132" y="5251030"/>
            <a:ext cx="372232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Register as a supplier</a:t>
            </a:r>
          </a:p>
        </p:txBody>
      </p:sp>
      <p:sp>
        <p:nvSpPr>
          <p:cNvPr id="166" name="直线箭头连接符 22"/>
          <p:cNvSpPr/>
          <p:nvPr/>
        </p:nvSpPr>
        <p:spPr>
          <a:xfrm>
            <a:off x="4380462" y="5575122"/>
            <a:ext cx="2292187" cy="1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2" animBg="1" advAuto="0"/>
      <p:bldP spid="154" grpId="3" animBg="1" advAuto="0"/>
      <p:bldP spid="155" grpId="5" animBg="1" advAuto="0"/>
      <p:bldP spid="156" grpId="6" animBg="1" advAuto="0"/>
      <p:bldP spid="157" grpId="4" animBg="1" advAuto="0"/>
      <p:bldP spid="158" grpId="7" animBg="1" advAuto="0"/>
      <p:bldP spid="159" grpId="8" animBg="1" advAuto="0"/>
      <p:bldP spid="159" grpId="12" animBg="1" advAuto="0"/>
      <p:bldP spid="160" grpId="9" animBg="1" advAuto="0"/>
      <p:bldP spid="160" grpId="11" animBg="1" advAuto="0"/>
      <p:bldP spid="161" grpId="10" animBg="1" advAuto="0"/>
      <p:bldP spid="161" grpId="13" animBg="1" advAuto="0"/>
      <p:bldP spid="162" grpId="14" animBg="1" advAuto="0"/>
      <p:bldP spid="163" grpId="15" animBg="1" advAuto="0"/>
      <p:bldP spid="164" grpId="16" animBg="1" advAuto="0"/>
      <p:bldP spid="16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4"/>
          <p:cNvSpPr txBox="1"/>
          <p:nvPr/>
        </p:nvSpPr>
        <p:spPr>
          <a:xfrm>
            <a:off x="8522554" y="868900"/>
            <a:ext cx="201053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Supplier</a:t>
            </a:r>
          </a:p>
        </p:txBody>
      </p:sp>
      <p:sp>
        <p:nvSpPr>
          <p:cNvPr id="169" name="文本框 5"/>
          <p:cNvSpPr txBox="1"/>
          <p:nvPr/>
        </p:nvSpPr>
        <p:spPr>
          <a:xfrm>
            <a:off x="8190508" y="4568395"/>
            <a:ext cx="309760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Food Bank A</a:t>
            </a:r>
          </a:p>
        </p:txBody>
      </p:sp>
      <p:sp>
        <p:nvSpPr>
          <p:cNvPr id="170" name="直线箭头连接符 8"/>
          <p:cNvSpPr/>
          <p:nvPr/>
        </p:nvSpPr>
        <p:spPr>
          <a:xfrm flipV="1">
            <a:off x="9754270" y="1875715"/>
            <a:ext cx="1" cy="2519684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文本框 9"/>
          <p:cNvSpPr txBox="1"/>
          <p:nvPr/>
        </p:nvSpPr>
        <p:spPr>
          <a:xfrm>
            <a:off x="9810821" y="2676002"/>
            <a:ext cx="24734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 Request</a:t>
            </a:r>
          </a:p>
        </p:txBody>
      </p:sp>
      <p:sp>
        <p:nvSpPr>
          <p:cNvPr id="172" name="直线箭头连接符 13"/>
          <p:cNvSpPr/>
          <p:nvPr/>
        </p:nvSpPr>
        <p:spPr>
          <a:xfrm>
            <a:off x="9144858" y="1875715"/>
            <a:ext cx="1" cy="2533340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文本框 14"/>
          <p:cNvSpPr txBox="1"/>
          <p:nvPr/>
        </p:nvSpPr>
        <p:spPr>
          <a:xfrm>
            <a:off x="7945177" y="2676001"/>
            <a:ext cx="99497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</a:t>
            </a:r>
          </a:p>
        </p:txBody>
      </p:sp>
      <p:sp>
        <p:nvSpPr>
          <p:cNvPr id="174" name="文本框 15"/>
          <p:cNvSpPr txBox="1"/>
          <p:nvPr/>
        </p:nvSpPr>
        <p:spPr>
          <a:xfrm>
            <a:off x="8585636" y="8300135"/>
            <a:ext cx="1447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Agent</a:t>
            </a:r>
          </a:p>
        </p:txBody>
      </p:sp>
      <p:sp>
        <p:nvSpPr>
          <p:cNvPr id="175" name="直线箭头连接符 17"/>
          <p:cNvSpPr/>
          <p:nvPr/>
        </p:nvSpPr>
        <p:spPr>
          <a:xfrm flipV="1">
            <a:off x="9726894" y="5396636"/>
            <a:ext cx="1" cy="2747160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直线箭头连接符 19"/>
          <p:cNvSpPr/>
          <p:nvPr/>
        </p:nvSpPr>
        <p:spPr>
          <a:xfrm>
            <a:off x="9109613" y="5465293"/>
            <a:ext cx="1" cy="2755558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文本框 20"/>
          <p:cNvSpPr txBox="1"/>
          <p:nvPr/>
        </p:nvSpPr>
        <p:spPr>
          <a:xfrm>
            <a:off x="8022851" y="6910705"/>
            <a:ext cx="99497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</a:t>
            </a:r>
          </a:p>
        </p:txBody>
      </p:sp>
      <p:sp>
        <p:nvSpPr>
          <p:cNvPr id="178" name="文本框 21"/>
          <p:cNvSpPr txBox="1"/>
          <p:nvPr/>
        </p:nvSpPr>
        <p:spPr>
          <a:xfrm>
            <a:off x="9810822" y="6898923"/>
            <a:ext cx="24734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 Request</a:t>
            </a:r>
          </a:p>
        </p:txBody>
      </p:sp>
      <p:sp>
        <p:nvSpPr>
          <p:cNvPr id="179" name="直线箭头连接符 23"/>
          <p:cNvSpPr/>
          <p:nvPr/>
        </p:nvSpPr>
        <p:spPr>
          <a:xfrm>
            <a:off x="3890612" y="4645454"/>
            <a:ext cx="4095560" cy="2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直线箭头连接符 25"/>
          <p:cNvSpPr/>
          <p:nvPr/>
        </p:nvSpPr>
        <p:spPr>
          <a:xfrm flipH="1" flipV="1">
            <a:off x="3890613" y="5222652"/>
            <a:ext cx="4017884" cy="1"/>
          </a:xfrm>
          <a:prstGeom prst="line">
            <a:avLst/>
          </a:prstGeom>
          <a:ln w="762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文本框 27"/>
          <p:cNvSpPr txBox="1"/>
          <p:nvPr/>
        </p:nvSpPr>
        <p:spPr>
          <a:xfrm>
            <a:off x="5297125" y="3812130"/>
            <a:ext cx="99497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</a:t>
            </a:r>
          </a:p>
        </p:txBody>
      </p:sp>
      <p:sp>
        <p:nvSpPr>
          <p:cNvPr id="182" name="文本框 28"/>
          <p:cNvSpPr txBox="1"/>
          <p:nvPr/>
        </p:nvSpPr>
        <p:spPr>
          <a:xfrm>
            <a:off x="4963222" y="5470579"/>
            <a:ext cx="24734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Food Request</a:t>
            </a:r>
          </a:p>
        </p:txBody>
      </p:sp>
      <p:sp>
        <p:nvSpPr>
          <p:cNvPr id="183" name="文本框 31"/>
          <p:cNvSpPr txBox="1"/>
          <p:nvPr/>
        </p:nvSpPr>
        <p:spPr>
          <a:xfrm>
            <a:off x="581178" y="4510462"/>
            <a:ext cx="308747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Food Bank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2" animBg="1" advAuto="0"/>
      <p:bldP spid="171" grpId="1" animBg="1" advAuto="0"/>
      <p:bldP spid="172" grpId="3" animBg="1" advAuto="0"/>
      <p:bldP spid="173" grpId="4" animBg="1" advAuto="0"/>
      <p:bldP spid="175" grpId="5" animBg="1" advAuto="0"/>
      <p:bldP spid="176" grpId="7" animBg="1" advAuto="0"/>
      <p:bldP spid="177" grpId="8" animBg="1" advAuto="0"/>
      <p:bldP spid="178" grpId="6" animBg="1" advAuto="0"/>
      <p:bldP spid="179" grpId="11" animBg="1" advAuto="0"/>
      <p:bldP spid="180" grpId="10" animBg="1" advAuto="0"/>
      <p:bldP spid="181" grpId="12" animBg="1" advAuto="0"/>
      <p:bldP spid="182" grpId="9" animBg="1" advAuto="0"/>
    </p:bldLst>
  </p:timing>
</p:sld>
</file>

<file path=ppt/theme/theme1.xml><?xml version="1.0" encoding="utf-8"?>
<a:theme xmlns:a="http://schemas.openxmlformats.org/drawingml/2006/main" name="Formal">
  <a:themeElements>
    <a:clrScheme name="Formal">
      <a:dk1>
        <a:srgbClr val="515151"/>
      </a:dk1>
      <a:lt1>
        <a:srgbClr val="FFFFFF"/>
      </a:lt1>
      <a:dk2>
        <a:srgbClr val="A7A7A7"/>
      </a:dk2>
      <a:lt2>
        <a:srgbClr val="535353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9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</a:spPr>
      <a:bodyPr wrap="square" lIns="50800" tIns="50800" rIns="50800" bIns="50800" anchor="ctr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Formal">
  <a:themeElements>
    <a:clrScheme name="Form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95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607</Words>
  <Application>Microsoft Macintosh PowerPoint</Application>
  <PresentationFormat>自定义</PresentationFormat>
  <Paragraphs>108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Cochin</vt:lpstr>
      <vt:lpstr>Helvetica Neue</vt:lpstr>
      <vt:lpstr>Times New Roman</vt:lpstr>
      <vt:lpstr>Formal</vt:lpstr>
      <vt:lpstr>FFF(Food For Free)</vt:lpstr>
      <vt:lpstr>Problem Statement</vt:lpstr>
      <vt:lpstr>Approach</vt:lpstr>
      <vt:lpstr>Object Model</vt:lpstr>
      <vt:lpstr>User Cases&amp;Actors</vt:lpstr>
      <vt:lpstr>PowerPoint 演示文稿</vt:lpstr>
      <vt:lpstr>PowerPoint 演示文稿</vt:lpstr>
      <vt:lpstr>PowerPoint 演示文稿</vt:lpstr>
      <vt:lpstr>PowerPoint 演示文稿</vt:lpstr>
      <vt:lpstr>System Flow</vt:lpstr>
      <vt:lpstr>Screenshots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FFF(Food For Free)</dc:title>
  <cp:lastModifiedBy>Xiaohan Zhao</cp:lastModifiedBy>
  <cp:revision>20</cp:revision>
  <dcterms:modified xsi:type="dcterms:W3CDTF">2017-12-13T04:53:25Z</dcterms:modified>
</cp:coreProperties>
</file>